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19"/>
  </p:notesMasterIdLst>
  <p:handoutMasterIdLst>
    <p:handoutMasterId r:id="rId120"/>
  </p:handoutMasterIdLst>
  <p:sldIdLst>
    <p:sldId id="854" r:id="rId9"/>
    <p:sldId id="330" r:id="rId10"/>
    <p:sldId id="745" r:id="rId11"/>
    <p:sldId id="824" r:id="rId12"/>
    <p:sldId id="826" r:id="rId13"/>
    <p:sldId id="827" r:id="rId14"/>
    <p:sldId id="878" r:id="rId15"/>
    <p:sldId id="831" r:id="rId16"/>
    <p:sldId id="861" r:id="rId17"/>
    <p:sldId id="834" r:id="rId18"/>
    <p:sldId id="838" r:id="rId19"/>
    <p:sldId id="931" r:id="rId20"/>
    <p:sldId id="879" r:id="rId21"/>
    <p:sldId id="832" r:id="rId22"/>
    <p:sldId id="880" r:id="rId23"/>
    <p:sldId id="833" r:id="rId24"/>
    <p:sldId id="851" r:id="rId25"/>
    <p:sldId id="836" r:id="rId26"/>
    <p:sldId id="837" r:id="rId27"/>
    <p:sldId id="881" r:id="rId28"/>
    <p:sldId id="839" r:id="rId29"/>
    <p:sldId id="932" r:id="rId30"/>
    <p:sldId id="882" r:id="rId31"/>
    <p:sldId id="835" r:id="rId32"/>
    <p:sldId id="852" r:id="rId33"/>
    <p:sldId id="828" r:id="rId34"/>
    <p:sldId id="883" r:id="rId35"/>
    <p:sldId id="877" r:id="rId36"/>
    <p:sldId id="884" r:id="rId37"/>
    <p:sldId id="840" r:id="rId38"/>
    <p:sldId id="841" r:id="rId39"/>
    <p:sldId id="842" r:id="rId40"/>
    <p:sldId id="885" r:id="rId41"/>
    <p:sldId id="886" r:id="rId42"/>
    <p:sldId id="888" r:id="rId43"/>
    <p:sldId id="843" r:id="rId44"/>
    <p:sldId id="889" r:id="rId45"/>
    <p:sldId id="890" r:id="rId46"/>
    <p:sldId id="891" r:id="rId47"/>
    <p:sldId id="855" r:id="rId48"/>
    <p:sldId id="858" r:id="rId49"/>
    <p:sldId id="859" r:id="rId50"/>
    <p:sldId id="860" r:id="rId51"/>
    <p:sldId id="892" r:id="rId52"/>
    <p:sldId id="866" r:id="rId53"/>
    <p:sldId id="846" r:id="rId54"/>
    <p:sldId id="847" r:id="rId55"/>
    <p:sldId id="848" r:id="rId56"/>
    <p:sldId id="875" r:id="rId57"/>
    <p:sldId id="849" r:id="rId58"/>
    <p:sldId id="850" r:id="rId59"/>
    <p:sldId id="867" r:id="rId60"/>
    <p:sldId id="868" r:id="rId61"/>
    <p:sldId id="869" r:id="rId62"/>
    <p:sldId id="870" r:id="rId63"/>
    <p:sldId id="871" r:id="rId64"/>
    <p:sldId id="874" r:id="rId65"/>
    <p:sldId id="893" r:id="rId66"/>
    <p:sldId id="894" r:id="rId67"/>
    <p:sldId id="897" r:id="rId68"/>
    <p:sldId id="898" r:id="rId69"/>
    <p:sldId id="895" r:id="rId70"/>
    <p:sldId id="899" r:id="rId71"/>
    <p:sldId id="421" r:id="rId72"/>
    <p:sldId id="339" r:id="rId73"/>
    <p:sldId id="900" r:id="rId74"/>
    <p:sldId id="343" r:id="rId75"/>
    <p:sldId id="344" r:id="rId76"/>
    <p:sldId id="345" r:id="rId77"/>
    <p:sldId id="346" r:id="rId78"/>
    <p:sldId id="901" r:id="rId79"/>
    <p:sldId id="902" r:id="rId80"/>
    <p:sldId id="903" r:id="rId81"/>
    <p:sldId id="347" r:id="rId82"/>
    <p:sldId id="348" r:id="rId83"/>
    <p:sldId id="904" r:id="rId84"/>
    <p:sldId id="905" r:id="rId85"/>
    <p:sldId id="909" r:id="rId86"/>
    <p:sldId id="908" r:id="rId87"/>
    <p:sldId id="910" r:id="rId88"/>
    <p:sldId id="906" r:id="rId89"/>
    <p:sldId id="427" r:id="rId90"/>
    <p:sldId id="337" r:id="rId91"/>
    <p:sldId id="338" r:id="rId92"/>
    <p:sldId id="364" r:id="rId93"/>
    <p:sldId id="340" r:id="rId94"/>
    <p:sldId id="341" r:id="rId95"/>
    <p:sldId id="912" r:id="rId96"/>
    <p:sldId id="911" r:id="rId97"/>
    <p:sldId id="907" r:id="rId98"/>
    <p:sldId id="913" r:id="rId99"/>
    <p:sldId id="914" r:id="rId100"/>
    <p:sldId id="915" r:id="rId101"/>
    <p:sldId id="916" r:id="rId102"/>
    <p:sldId id="917" r:id="rId103"/>
    <p:sldId id="918" r:id="rId104"/>
    <p:sldId id="365" r:id="rId105"/>
    <p:sldId id="919" r:id="rId106"/>
    <p:sldId id="920" r:id="rId107"/>
    <p:sldId id="349" r:id="rId108"/>
    <p:sldId id="921" r:id="rId109"/>
    <p:sldId id="922" r:id="rId110"/>
    <p:sldId id="923" r:id="rId111"/>
    <p:sldId id="924" r:id="rId112"/>
    <p:sldId id="927" r:id="rId113"/>
    <p:sldId id="925" r:id="rId114"/>
    <p:sldId id="926" r:id="rId115"/>
    <p:sldId id="928" r:id="rId116"/>
    <p:sldId id="929" r:id="rId117"/>
    <p:sldId id="930" r:id="rId11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86"/>
    <p:restoredTop sz="96793"/>
  </p:normalViewPr>
  <p:slideViewPr>
    <p:cSldViewPr snapToObjects="1">
      <p:cViewPr varScale="1">
        <p:scale>
          <a:sx n="198" d="100"/>
          <a:sy n="198" d="100"/>
        </p:scale>
        <p:origin x="108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423417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59</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52141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74</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75</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81</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102</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15</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piazza.com/columbia/spring2021/comsw4111002"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5" Type="http://schemas.openxmlformats.org/officeDocument/2006/relationships/hyperlink" Target="https://join.slack.com/t/dff-columbia/shared_invite/zt-3mnfb5it-MaZbLZRd9vGg06M5ueC8Zw" TargetMode="External"/><Relationship Id="rId4" Type="http://schemas.openxmlformats.org/officeDocument/2006/relationships/hyperlink" Target="https://github.com/donald-f-ferguson/W4111_S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tiff"/><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tiff"/><Relationship Id="rId11" Type="http://schemas.openxmlformats.org/officeDocument/2006/relationships/image" Target="../media/image21.png"/><Relationship Id="rId5" Type="http://schemas.openxmlformats.org/officeDocument/2006/relationships/image" Target="../media/image15.tiff"/><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3.tiff"/><Relationship Id="rId7" Type="http://schemas.openxmlformats.org/officeDocument/2006/relationships/hyperlink" Target="https://angular.io/tutorial" TargetMode="External"/><Relationship Id="rId2" Type="http://schemas.openxmlformats.org/officeDocument/2006/relationships/image" Target="../media/image50.tiff"/><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57.tiff"/><Relationship Id="rId1" Type="http://schemas.openxmlformats.org/officeDocument/2006/relationships/slideLayout" Target="../slideLayouts/slideLayout1.xml"/><Relationship Id="rId6" Type="http://schemas.openxmlformats.org/officeDocument/2006/relationships/image" Target="../media/image59.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tiff"/><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mailto:bc2640@columbia.edu" TargetMode="External"/><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77.jpeg"/></Relationships>
</file>

<file path=ppt/slides/_rels/slide8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Spring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3F5E77FE-7453-D64F-9BD1-E33668F0B2BA}"/>
              </a:ext>
            </a:extLst>
          </p:cNvPr>
          <p:cNvSpPr txBox="1">
            <a:spLocks noChangeArrowheads="1"/>
          </p:cNvSpPr>
          <p:nvPr/>
        </p:nvSpPr>
        <p:spPr bwMode="auto">
          <a:xfrm>
            <a:off x="35417" y="971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800" i="1" dirty="0">
                <a:solidFill>
                  <a:srgbClr val="FF0000"/>
                </a:solidFill>
              </a:rPr>
              <a:t>We will start in a couple of minutes</a:t>
            </a:r>
            <a:endParaRPr lang="en-US" altLang="en-US" sz="3200" i="1" dirty="0">
              <a:solidFill>
                <a:srgbClr val="FF0000"/>
              </a:solidFill>
            </a:endParaRP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514350"/>
            <a:ext cx="8839200" cy="4038600"/>
          </a:xfrm>
        </p:spPr>
        <p:txBody>
          <a:bodyPr/>
          <a:lstStyle/>
          <a:p>
            <a:r>
              <a:rPr lang="en-US" sz="1400" dirty="0"/>
              <a:t>Lecture: Friday, 10:10 to 12:40 – This is a hybrid section, like many classes this fall.</a:t>
            </a:r>
          </a:p>
          <a:p>
            <a:pPr lvl="1"/>
            <a:r>
              <a:rPr lang="en-US" sz="1200" dirty="0"/>
              <a:t>The in-person lectures are optional. </a:t>
            </a:r>
            <a:r>
              <a:rPr lang="en-US" sz="1200" i="1" dirty="0"/>
              <a:t>I encourage you to attend in-person if you are on campus.</a:t>
            </a:r>
            <a:endParaRPr lang="en-US" sz="1200" dirty="0"/>
          </a:p>
          <a:p>
            <a:pPr lvl="1"/>
            <a:r>
              <a:rPr lang="en-US" sz="1200" dirty="0"/>
              <a:t>I will hold as many lectures in-person as possible but may hold some lectures online only.</a:t>
            </a:r>
          </a:p>
          <a:p>
            <a:pPr lvl="1"/>
            <a:r>
              <a:rPr lang="en-US" sz="1200" dirty="0"/>
              <a:t>I will announce in advance if I plan to hold a lecture online only.</a:t>
            </a:r>
          </a:p>
          <a:p>
            <a:pPr lvl="1"/>
            <a:r>
              <a:rPr lang="en-US" sz="1200" dirty="0"/>
              <a:t>Lectures are streamed and recorded.</a:t>
            </a:r>
          </a:p>
          <a:p>
            <a:pPr lvl="1"/>
            <a:r>
              <a:rPr lang="en-US" sz="1200" dirty="0"/>
              <a:t>Students can attend in-person, watch the stream or watch the recording. These options are available to all students.</a:t>
            </a:r>
          </a:p>
          <a:p>
            <a:pPr lvl="1"/>
            <a:r>
              <a:rPr lang="en-US" sz="1200" dirty="0"/>
              <a:t>There are limitations on how many students can attend in person due to social distancing. I will provide a sign-up method to reserve seats if necessary.</a:t>
            </a:r>
          </a:p>
          <a:p>
            <a:r>
              <a:rPr lang="en-US" sz="1400" dirty="0"/>
              <a:t>Recitation: Optional recitation on Saturday, 10:00 to 11:30.</a:t>
            </a:r>
          </a:p>
          <a:p>
            <a:pPr lvl="1"/>
            <a:r>
              <a:rPr lang="en-US" sz="1200" dirty="0"/>
              <a:t>Either in-person/online or just online. Will announce in advance.</a:t>
            </a:r>
          </a:p>
          <a:p>
            <a:pPr lvl="1"/>
            <a:r>
              <a:rPr lang="en-US" sz="1200" dirty="0"/>
              <a:t>Will hold when there is student interest, homework due, exams, etc.</a:t>
            </a:r>
          </a:p>
          <a:p>
            <a:r>
              <a:rPr lang="en-US" sz="1400" dirty="0"/>
              <a:t>Office hours: (Friday: 0830 to 1000, 1300-1400; and by-request as needed)</a:t>
            </a:r>
          </a:p>
          <a:p>
            <a:pPr lvl="1"/>
            <a:r>
              <a:rPr lang="en-US" sz="1200" dirty="0"/>
              <a:t>I will hold on-campus and online offices hours. There will be online office hours that accommodate all time zones.</a:t>
            </a:r>
          </a:p>
          <a:p>
            <a:pPr lvl="1"/>
            <a:r>
              <a:rPr lang="en-US" sz="1200" dirty="0"/>
              <a:t>I will be on campus when possible for students that want to speak with me or need more focused help.</a:t>
            </a:r>
          </a:p>
          <a:p>
            <a:pPr lvl="1"/>
            <a:r>
              <a:rPr lang="en-US" sz="1200" dirty="0"/>
              <a:t>I will publish in-person OH when I plan them.</a:t>
            </a:r>
          </a:p>
          <a:p>
            <a:pPr lvl="1"/>
            <a:r>
              <a:rPr lang="en-US" sz="1200" dirty="0"/>
              <a:t>I will provide a sign-up mechanism for in person office hours if necessary.</a:t>
            </a:r>
          </a:p>
          <a:p>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Lecture: Friday, 10:10 AM-12:40 PM, Room TBD</a:t>
            </a:r>
          </a:p>
          <a:p>
            <a:pPr>
              <a:spcBef>
                <a:spcPts val="0"/>
              </a:spcBef>
            </a:pPr>
            <a:r>
              <a:rPr lang="en-US" sz="1600" dirty="0"/>
              <a:t>Instructor: Donald F. Ferguson (</a:t>
            </a:r>
            <a:r>
              <a:rPr lang="en-US" sz="1600" u="sng" dirty="0">
                <a:hlinkClick r:id="rId2"/>
              </a:rPr>
              <a:t>dff@cs.columbia.edu</a:t>
            </a:r>
            <a:r>
              <a:rPr lang="en-US" sz="1600" dirty="0"/>
              <a:t>)</a:t>
            </a:r>
          </a:p>
          <a:p>
            <a:pPr>
              <a:spcBef>
                <a:spcPts val="0"/>
              </a:spcBef>
            </a:pPr>
            <a:r>
              <a:rPr lang="en-US" sz="1600" dirty="0"/>
              <a:t>Office Hours:</a:t>
            </a:r>
          </a:p>
          <a:p>
            <a:pPr lvl="1">
              <a:spcBef>
                <a:spcPts val="0"/>
              </a:spcBef>
            </a:pPr>
            <a:r>
              <a:rPr lang="en-US" sz="1400" dirty="0"/>
              <a:t>Fridays: 8:30 AM - 10:00 PM, 1:00 - 2:00 PM (</a:t>
            </a:r>
            <a:r>
              <a:rPr lang="en-US" sz="1200" dirty="0"/>
              <a:t>Location TBD; in-person and online)</a:t>
            </a:r>
          </a:p>
          <a:p>
            <a:pPr lvl="1">
              <a:spcBef>
                <a:spcPts val="0"/>
              </a:spcBef>
            </a:pPr>
            <a:r>
              <a:rPr lang="en-US" sz="1400" dirty="0"/>
              <a:t>By appointment, as needed, as available.</a:t>
            </a:r>
          </a:p>
          <a:p>
            <a:pPr lvl="1">
              <a:spcBef>
                <a:spcPts val="0"/>
              </a:spcBef>
            </a:pPr>
            <a:r>
              <a:rPr lang="en-US" sz="1400" dirty="0"/>
              <a:t>I hold a lot of extra office hours, usually on weekends.</a:t>
            </a:r>
          </a:p>
          <a:p>
            <a:pPr lvl="2">
              <a:spcBef>
                <a:spcPts val="0"/>
              </a:spcBef>
            </a:pPr>
            <a:r>
              <a:rPr lang="en-US" sz="1200" dirty="0"/>
              <a:t>I typically post on Piazza when I will have extra availability.</a:t>
            </a:r>
          </a:p>
          <a:p>
            <a:pPr lvl="2">
              <a:spcBef>
                <a:spcPts val="0"/>
              </a:spcBef>
            </a:pPr>
            <a:r>
              <a:rPr lang="en-US" sz="1200" dirty="0"/>
              <a:t>The extra OHs may be "recitations," in which I go over exam questions, homework, etc.</a:t>
            </a:r>
          </a:p>
          <a:p>
            <a:pPr lvl="2">
              <a:spcBef>
                <a:spcPts val="0"/>
              </a:spcBef>
            </a:pPr>
            <a:r>
              <a:rPr lang="en-US" sz="1200" dirty="0"/>
              <a:t>Extra OH and recitations are often on the weekend or in the evening.</a:t>
            </a:r>
          </a:p>
          <a:p>
            <a:pPr lvl="1">
              <a:spcBef>
                <a:spcPts val="0"/>
              </a:spcBef>
            </a:pPr>
            <a:r>
              <a:rPr lang="en-US" sz="1400" dirty="0"/>
              <a:t>I will be flexible about time zones for extra office hours to accommodate students.</a:t>
            </a:r>
          </a:p>
          <a:p>
            <a:pPr>
              <a:spcBef>
                <a:spcPts val="0"/>
              </a:spcBef>
            </a:pPr>
            <a:r>
              <a:rPr lang="en-US" sz="1600" b="1" dirty="0"/>
              <a:t>Recitation Section R02:</a:t>
            </a:r>
            <a:r>
              <a:rPr lang="en-US" sz="1600" dirty="0"/>
              <a:t> This is an optional recitation/office hours. It will be in person (when possible) and on-line. You do not need to register for it.</a:t>
            </a:r>
          </a:p>
          <a:p>
            <a:pPr>
              <a:spcBef>
                <a:spcPts val="0"/>
              </a:spcBef>
            </a:pPr>
            <a:r>
              <a:rPr lang="en-US" sz="1600" u="sng" dirty="0"/>
              <a:t>Collaboration/Contact/Content:</a:t>
            </a:r>
          </a:p>
          <a:p>
            <a:pPr lvl="1">
              <a:spcBef>
                <a:spcPts val="0"/>
              </a:spcBef>
            </a:pPr>
            <a:r>
              <a:rPr lang="en-US" sz="1400" u="sng" dirty="0"/>
              <a:t>The class is on </a:t>
            </a:r>
            <a:r>
              <a:rPr lang="en-US" sz="1400" u="sng" dirty="0">
                <a:hlinkClick r:id="rId3"/>
              </a:rPr>
              <a:t>Piazza</a:t>
            </a:r>
            <a:r>
              <a:rPr lang="en-US" sz="1400" u="sng" dirty="0"/>
              <a:t> for general questions, feedback, exam/homework clarification, ... ...</a:t>
            </a:r>
            <a:endParaRPr lang="en-US" sz="1200" u="sng" dirty="0"/>
          </a:p>
          <a:p>
            <a:pPr lvl="1">
              <a:spcBef>
                <a:spcPts val="0"/>
              </a:spcBef>
            </a:pPr>
            <a:r>
              <a:rPr lang="en-US" sz="1400" u="sng" dirty="0"/>
              <a:t>The course lectures, sample code, etc. will be on GitHub.</a:t>
            </a:r>
          </a:p>
          <a:p>
            <a:pPr lvl="2">
              <a:spcBef>
                <a:spcPts val="0"/>
              </a:spcBef>
            </a:pPr>
            <a:r>
              <a:rPr lang="en-US" sz="1200" u="sng" dirty="0"/>
              <a:t>GitHub home page </a:t>
            </a:r>
          </a:p>
          <a:p>
            <a:pPr lvl="2">
              <a:spcBef>
                <a:spcPts val="0"/>
              </a:spcBef>
            </a:pPr>
            <a:r>
              <a:rPr lang="en-US" sz="1200" u="sng" dirty="0">
                <a:hlinkClick r:id="rId4"/>
              </a:rPr>
              <a:t>Repository</a:t>
            </a:r>
            <a:r>
              <a:rPr lang="en-US" sz="1200" u="sng" dirty="0"/>
              <a:t> – contains lectures, examples, etc.</a:t>
            </a:r>
          </a:p>
          <a:p>
            <a:pPr lvl="1">
              <a:spcBef>
                <a:spcPts val="0"/>
              </a:spcBef>
            </a:pPr>
            <a:r>
              <a:rPr lang="en-US" sz="1400" u="sng" dirty="0"/>
              <a:t>There is a </a:t>
            </a:r>
            <a:r>
              <a:rPr lang="en-US" sz="1400" u="sng" dirty="0">
                <a:hlinkClick r:id="rId5"/>
              </a:rPr>
              <a:t>Slack Team/Group </a:t>
            </a:r>
            <a:r>
              <a:rPr lang="en-US" sz="1400" u="sng"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Additional Basic Course Logistics</a:t>
            </a:r>
          </a:p>
        </p:txBody>
      </p:sp>
    </p:spTree>
    <p:extLst>
      <p:ext uri="{BB962C8B-B14F-4D97-AF65-F5344CB8AC3E}">
        <p14:creationId xmlns:p14="http://schemas.microsoft.com/office/powerpoint/2010/main" val="25822160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Show some queries.</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br>
              <a:rPr lang="en-US" altLang="en-US" sz="2800" i="1" dirty="0">
                <a:solidFill>
                  <a:schemeClr val="bg1"/>
                </a:solidFill>
              </a:rPr>
            </a:br>
            <a:r>
              <a:rPr lang="en-US" altLang="en-US" sz="2800" i="1" dirty="0">
                <a:solidFill>
                  <a:schemeClr val="bg1"/>
                </a:solidFill>
              </a:rPr>
              <a:t>Some Motivating Examples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Spring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2" name="Rounded Rectangle 1">
            <a:extLst>
              <a:ext uri="{FF2B5EF4-FFF2-40B4-BE49-F238E27FC236}">
                <a16:creationId xmlns:a16="http://schemas.microsoft.com/office/drawing/2014/main" id="{EE88CCDA-B394-D846-854F-CFBD03CD3B1C}"/>
              </a:ext>
            </a:extLst>
          </p:cNvPr>
          <p:cNvSpPr/>
          <p:nvPr/>
        </p:nvSpPr>
        <p:spPr>
          <a:xfrm>
            <a:off x="685800" y="971550"/>
            <a:ext cx="77724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See HW 0 for environment.</a:t>
            </a:r>
          </a:p>
          <a:p>
            <a:pPr marL="285750" indent="-285750">
              <a:buFont typeface="Arial" panose="020B0604020202020204" pitchFamily="34" charset="0"/>
              <a:buChar char="•"/>
            </a:pPr>
            <a:r>
              <a:rPr lang="en-US" dirty="0"/>
              <a:t>See website for additional information on environment, resources, etc.</a:t>
            </a:r>
            <a:br>
              <a:rPr lang="en-US" dirty="0"/>
            </a:br>
            <a:r>
              <a:rPr lang="en-US" dirty="0"/>
              <a:t>(https://</a:t>
            </a:r>
            <a:r>
              <a:rPr lang="en-US" dirty="0" err="1"/>
              <a:t>donald</a:t>
            </a:r>
            <a:r>
              <a:rPr lang="en-US" dirty="0"/>
              <a:t>-f-</a:t>
            </a:r>
            <a:r>
              <a:rPr lang="en-US" dirty="0" err="1"/>
              <a:t>ferguson.github.io</a:t>
            </a:r>
            <a:r>
              <a:rPr lang="en-US" dirty="0"/>
              <a:t>/W4111S21/reference-</a:t>
            </a:r>
            <a:r>
              <a:rPr lang="en-US" dirty="0" err="1"/>
              <a:t>material.html</a:t>
            </a:r>
            <a:r>
              <a:rPr lang="en-US" dirty="0"/>
              <a:t>)</a:t>
            </a:r>
          </a:p>
        </p:txBody>
      </p:sp>
    </p:spTree>
    <p:extLst>
      <p:ext uri="{BB962C8B-B14F-4D97-AF65-F5344CB8AC3E}">
        <p14:creationId xmlns:p14="http://schemas.microsoft.com/office/powerpoint/2010/main" val="241253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Projects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464529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Application/Project(s)</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7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a:t>
            </a:r>
          </a:p>
        </p:txBody>
      </p:sp>
    </p:spTree>
    <p:extLst>
      <p:ext uri="{BB962C8B-B14F-4D97-AF65-F5344CB8AC3E}">
        <p14:creationId xmlns:p14="http://schemas.microsoft.com/office/powerpoint/2010/main" val="14258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COVID-19 and Population Data</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a:xfrm>
            <a:off x="76200" y="514350"/>
            <a:ext cx="9067800" cy="4114800"/>
          </a:xfrm>
        </p:spPr>
        <p:txBody>
          <a:bodyPr/>
          <a:lstStyle/>
          <a:p>
            <a:r>
              <a:rPr lang="en-US" dirty="0"/>
              <a:t>NY Times Dataset (https://</a:t>
            </a:r>
            <a:r>
              <a:rPr lang="en-US" dirty="0" err="1"/>
              <a:t>github.com</a:t>
            </a:r>
            <a:r>
              <a:rPr lang="en-US" dirty="0"/>
              <a:t>/</a:t>
            </a:r>
            <a:r>
              <a:rPr lang="en-US" dirty="0" err="1"/>
              <a:t>nytimes</a:t>
            </a:r>
            <a:r>
              <a:rPr lang="en-US" dirty="0"/>
              <a:t>/covid-19-data)</a:t>
            </a:r>
          </a:p>
          <a:p>
            <a:pPr lvl="1"/>
            <a:r>
              <a:rPr lang="en-US" dirty="0"/>
              <a:t>Date</a:t>
            </a:r>
          </a:p>
          <a:p>
            <a:pPr lvl="1"/>
            <a:r>
              <a:rPr lang="en-US" dirty="0"/>
              <a:t>County</a:t>
            </a:r>
          </a:p>
          <a:p>
            <a:pPr lvl="1"/>
            <a:r>
              <a:rPr lang="en-US" dirty="0"/>
              <a:t>State</a:t>
            </a:r>
          </a:p>
          <a:p>
            <a:pPr lvl="1"/>
            <a:r>
              <a:rPr lang="en-US" dirty="0"/>
              <a:t>FIPS</a:t>
            </a:r>
          </a:p>
          <a:p>
            <a:pPr lvl="1"/>
            <a:r>
              <a:rPr lang="en-US" dirty="0"/>
              <a:t>Cases (to date)</a:t>
            </a:r>
          </a:p>
          <a:p>
            <a:pPr lvl="1"/>
            <a:r>
              <a:rPr lang="en-US" dirty="0"/>
              <a:t>Deaths (to date)</a:t>
            </a:r>
          </a:p>
          <a:p>
            <a:pPr lvl="1"/>
            <a:endParaRPr lang="en-US" dirty="0"/>
          </a:p>
          <a:p>
            <a:pPr lvl="1"/>
            <a:endParaRPr lang="en-US" dirty="0"/>
          </a:p>
          <a:p>
            <a:pPr lvl="1"/>
            <a:endParaRPr lang="en-US" dirty="0"/>
          </a:p>
          <a:p>
            <a:endParaRPr lang="en-US" dirty="0"/>
          </a:p>
          <a:p>
            <a:r>
              <a:rPr lang="en-US" dirty="0"/>
              <a:t>I did not pick this data for any reason other than it is simple for a demo.</a:t>
            </a:r>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First Source of Information – NY Times</a:t>
            </a:r>
          </a:p>
        </p:txBody>
      </p:sp>
      <p:pic>
        <p:nvPicPr>
          <p:cNvPr id="5" name="Picture 4">
            <a:extLst>
              <a:ext uri="{FF2B5EF4-FFF2-40B4-BE49-F238E27FC236}">
                <a16:creationId xmlns:a16="http://schemas.microsoft.com/office/drawing/2014/main" id="{D8D0C045-9630-604E-B5E8-876A03557370}"/>
              </a:ext>
            </a:extLst>
          </p:cNvPr>
          <p:cNvPicPr>
            <a:picLocks noChangeAspect="1"/>
          </p:cNvPicPr>
          <p:nvPr/>
        </p:nvPicPr>
        <p:blipFill>
          <a:blip r:embed="rId2"/>
          <a:stretch>
            <a:fillRect/>
          </a:stretch>
        </p:blipFill>
        <p:spPr>
          <a:xfrm>
            <a:off x="3352800" y="895350"/>
            <a:ext cx="5094304" cy="3352800"/>
          </a:xfrm>
          <a:prstGeom prst="rect">
            <a:avLst/>
          </a:prstGeom>
        </p:spPr>
      </p:pic>
    </p:spTree>
    <p:extLst>
      <p:ext uri="{BB962C8B-B14F-4D97-AF65-F5344CB8AC3E}">
        <p14:creationId xmlns:p14="http://schemas.microsoft.com/office/powerpoint/2010/main" val="243916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br>
              <a:rPr lang="en-US" dirty="0">
                <a:solidFill>
                  <a:srgbClr val="0070C0"/>
                </a:solidFill>
              </a:rPr>
            </a:br>
            <a:r>
              <a:rPr lang="en-US" sz="1800" dirty="0">
                <a:solidFill>
                  <a:srgbClr val="0070C0"/>
                </a:solidFill>
              </a:rPr>
              <a:t>(https://</a:t>
            </a:r>
            <a:r>
              <a:rPr lang="en-US" sz="1800" dirty="0" err="1">
                <a:solidFill>
                  <a:srgbClr val="0070C0"/>
                </a:solidFill>
              </a:rPr>
              <a:t>www.census.gov</a:t>
            </a:r>
            <a:r>
              <a:rPr lang="en-US" sz="1800" dirty="0">
                <a:solidFill>
                  <a:srgbClr val="0070C0"/>
                </a:solidFill>
              </a:rPr>
              <a:t>/newsroom/press-kits/2019/national-state-</a:t>
            </a:r>
            <a:r>
              <a:rPr lang="en-US" sz="1800" dirty="0" err="1">
                <a:solidFill>
                  <a:srgbClr val="0070C0"/>
                </a:solidFill>
              </a:rPr>
              <a:t>estimates.html</a:t>
            </a:r>
            <a:r>
              <a:rPr lang="en-US" sz="1800" dirty="0">
                <a:solidFill>
                  <a:srgbClr val="0070C0"/>
                </a:solidFill>
              </a:rPr>
              <a:t>)</a:t>
            </a:r>
          </a:p>
          <a:p>
            <a:endParaRPr lang="en-US" dirty="0">
              <a:solidFill>
                <a:srgbClr val="0070C0"/>
              </a:solidFill>
            </a:endParaRPr>
          </a:p>
          <a:p>
            <a:r>
              <a:rPr lang="en-US" dirty="0">
                <a:solidFill>
                  <a:srgbClr val="0070C0"/>
                </a:solidFill>
              </a:rPr>
              <a:t>A subset of the fields.</a:t>
            </a:r>
          </a:p>
          <a:p>
            <a:endParaRPr lang="en-US" dirty="0">
              <a:solidFill>
                <a:srgbClr val="0070C0"/>
              </a:solidFill>
            </a:endParaRPr>
          </a:p>
          <a:p>
            <a:r>
              <a:rPr lang="en-US" dirty="0">
                <a:solidFill>
                  <a:srgbClr val="0070C0"/>
                </a:solidFill>
              </a:rPr>
              <a:t>A lot of online data comes with</a:t>
            </a:r>
            <a:br>
              <a:rPr lang="en-US" dirty="0">
                <a:solidFill>
                  <a:srgbClr val="0070C0"/>
                </a:solidFill>
              </a:rPr>
            </a:br>
            <a:r>
              <a:rPr lang="en-US" dirty="0">
                <a:solidFill>
                  <a:srgbClr val="0070C0"/>
                </a:solidFill>
              </a:rPr>
              <a:t>a PDF or txt explaining the fields,</a:t>
            </a:r>
            <a:br>
              <a:rPr lang="en-US" dirty="0">
                <a:solidFill>
                  <a:srgbClr val="0070C0"/>
                </a:solidFill>
              </a:rPr>
            </a:br>
            <a:r>
              <a:rPr lang="en-US" dirty="0">
                <a:solidFill>
                  <a:srgbClr val="0070C0"/>
                </a:solidFill>
              </a:rPr>
              <a:t>values, sources, etc.</a:t>
            </a: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372857" y="1276350"/>
            <a:ext cx="4543249" cy="3276600"/>
          </a:xfrm>
          <a:prstGeom prst="rect">
            <a:avLst/>
          </a:prstGeom>
          <a:ln w="38100">
            <a:solidFill>
              <a:srgbClr val="0070C0"/>
            </a:solidFill>
          </a:ln>
        </p:spPr>
      </p:pic>
      <p:pic>
        <p:nvPicPr>
          <p:cNvPr id="5" name="Picture 4">
            <a:extLst>
              <a:ext uri="{FF2B5EF4-FFF2-40B4-BE49-F238E27FC236}">
                <a16:creationId xmlns:a16="http://schemas.microsoft.com/office/drawing/2014/main" id="{7B3EB7FC-21E5-D149-8234-05752C806AB2}"/>
              </a:ext>
            </a:extLst>
          </p:cNvPr>
          <p:cNvPicPr>
            <a:picLocks noChangeAspect="1"/>
          </p:cNvPicPr>
          <p:nvPr/>
        </p:nvPicPr>
        <p:blipFill>
          <a:blip r:embed="rId3"/>
          <a:stretch>
            <a:fillRect/>
          </a:stretch>
        </p:blipFill>
        <p:spPr>
          <a:xfrm>
            <a:off x="172570" y="3562350"/>
            <a:ext cx="3886200" cy="770816"/>
          </a:xfrm>
          <a:prstGeom prst="rect">
            <a:avLst/>
          </a:prstGeom>
        </p:spPr>
      </p:pic>
      <p:sp>
        <p:nvSpPr>
          <p:cNvPr id="6" name="Right Arrow 5">
            <a:extLst>
              <a:ext uri="{FF2B5EF4-FFF2-40B4-BE49-F238E27FC236}">
                <a16:creationId xmlns:a16="http://schemas.microsoft.com/office/drawing/2014/main" id="{AA66BC23-727F-3440-B37F-B8A24ED2B1D2}"/>
              </a:ext>
            </a:extLst>
          </p:cNvPr>
          <p:cNvSpPr/>
          <p:nvPr/>
        </p:nvSpPr>
        <p:spPr>
          <a:xfrm>
            <a:off x="3001963" y="1657350"/>
            <a:ext cx="1295400" cy="3810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8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F8ADD24-3803-424D-A008-4813CE3BA825}"/>
              </a:ext>
            </a:extLst>
          </p:cNvPr>
          <p:cNvSpPr>
            <a:spLocks noGrp="1"/>
          </p:cNvSpPr>
          <p:nvPr>
            <p:ph idx="1"/>
          </p:nvPr>
        </p:nvSpPr>
        <p:spPr>
          <a:xfrm>
            <a:off x="152400" y="3337392"/>
            <a:ext cx="8839200" cy="1291758"/>
          </a:xfrm>
        </p:spPr>
        <p:txBody>
          <a:bodyPr/>
          <a:lstStyle/>
          <a:p>
            <a:r>
              <a:rPr lang="en-US" dirty="0"/>
              <a:t>Why do I need a census data?</a:t>
            </a:r>
          </a:p>
          <a:p>
            <a:r>
              <a:rPr lang="en-US" dirty="0"/>
              <a:t>Total death/sickness numbers are meaningless without considering population.</a:t>
            </a:r>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 (Sample)</a:t>
            </a:r>
          </a:p>
        </p:txBody>
      </p:sp>
      <p:pic>
        <p:nvPicPr>
          <p:cNvPr id="9" name="Picture 8">
            <a:extLst>
              <a:ext uri="{FF2B5EF4-FFF2-40B4-BE49-F238E27FC236}">
                <a16:creationId xmlns:a16="http://schemas.microsoft.com/office/drawing/2014/main" id="{E2C7C60E-6213-8F43-AD71-F2DF457FBF54}"/>
              </a:ext>
            </a:extLst>
          </p:cNvPr>
          <p:cNvPicPr>
            <a:picLocks noChangeAspect="1"/>
          </p:cNvPicPr>
          <p:nvPr/>
        </p:nvPicPr>
        <p:blipFill>
          <a:blip r:embed="rId2"/>
          <a:stretch>
            <a:fillRect/>
          </a:stretch>
        </p:blipFill>
        <p:spPr>
          <a:xfrm>
            <a:off x="172569" y="590550"/>
            <a:ext cx="8666630" cy="2600611"/>
          </a:xfrm>
          <a:prstGeom prst="rect">
            <a:avLst/>
          </a:prstGeom>
        </p:spPr>
      </p:pic>
    </p:spTree>
    <p:extLst>
      <p:ext uri="{BB962C8B-B14F-4D97-AF65-F5344CB8AC3E}">
        <p14:creationId xmlns:p14="http://schemas.microsoft.com/office/powerpoint/2010/main" val="161839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C787C-8A77-354D-950A-94B452D34061}"/>
              </a:ext>
            </a:extLst>
          </p:cNvPr>
          <p:cNvSpPr>
            <a:spLocks noGrp="1"/>
          </p:cNvSpPr>
          <p:nvPr>
            <p:ph type="title"/>
          </p:nvPr>
        </p:nvSpPr>
        <p:spPr/>
        <p:txBody>
          <a:bodyPr/>
          <a:lstStyle/>
          <a:p>
            <a:r>
              <a:rPr lang="en-US" dirty="0"/>
              <a:t>Preparing the Data for Data Science</a:t>
            </a:r>
          </a:p>
        </p:txBody>
      </p:sp>
      <p:pic>
        <p:nvPicPr>
          <p:cNvPr id="4" name="Picture 3">
            <a:extLst>
              <a:ext uri="{FF2B5EF4-FFF2-40B4-BE49-F238E27FC236}">
                <a16:creationId xmlns:a16="http://schemas.microsoft.com/office/drawing/2014/main" id="{47FA84C2-A8EE-9B44-90FA-B5A5F9546EDE}"/>
              </a:ext>
            </a:extLst>
          </p:cNvPr>
          <p:cNvPicPr>
            <a:picLocks noChangeAspect="1"/>
          </p:cNvPicPr>
          <p:nvPr/>
        </p:nvPicPr>
        <p:blipFill>
          <a:blip r:embed="rId2"/>
          <a:stretch>
            <a:fillRect/>
          </a:stretch>
        </p:blipFill>
        <p:spPr>
          <a:xfrm>
            <a:off x="1143000" y="548377"/>
            <a:ext cx="6271785" cy="4046746"/>
          </a:xfrm>
          <a:prstGeom prst="rect">
            <a:avLst/>
          </a:prstGeom>
        </p:spPr>
      </p:pic>
      <p:sp>
        <p:nvSpPr>
          <p:cNvPr id="5" name="TextBox 4">
            <a:extLst>
              <a:ext uri="{FF2B5EF4-FFF2-40B4-BE49-F238E27FC236}">
                <a16:creationId xmlns:a16="http://schemas.microsoft.com/office/drawing/2014/main" id="{17B25A9E-D5D6-3A4E-9C93-4A965A9943F6}"/>
              </a:ext>
            </a:extLst>
          </p:cNvPr>
          <p:cNvSpPr txBox="1"/>
          <p:nvPr/>
        </p:nvSpPr>
        <p:spPr>
          <a:xfrm>
            <a:off x="533400" y="3714750"/>
            <a:ext cx="811441" cy="584775"/>
          </a:xfrm>
          <a:prstGeom prst="rect">
            <a:avLst/>
          </a:prstGeom>
          <a:noFill/>
        </p:spPr>
        <p:txBody>
          <a:bodyPr wrap="none" rtlCol="0">
            <a:spAutoFit/>
          </a:bodyPr>
          <a:lstStyle/>
          <a:p>
            <a:pPr algn="ctr"/>
            <a:r>
              <a:rPr lang="en-US" sz="1600" dirty="0">
                <a:solidFill>
                  <a:srgbClr val="00B050"/>
                </a:solidFill>
              </a:rPr>
              <a:t>Data</a:t>
            </a:r>
            <a:br>
              <a:rPr lang="en-US" sz="1600" dirty="0">
                <a:solidFill>
                  <a:srgbClr val="00B050"/>
                </a:solidFill>
              </a:rPr>
            </a:br>
            <a:r>
              <a:rPr lang="en-US" sz="1600" dirty="0">
                <a:solidFill>
                  <a:srgbClr val="00B050"/>
                </a:solidFill>
              </a:rPr>
              <a:t>Science</a:t>
            </a:r>
          </a:p>
        </p:txBody>
      </p:sp>
      <p:sp>
        <p:nvSpPr>
          <p:cNvPr id="6" name="TextBox 5">
            <a:extLst>
              <a:ext uri="{FF2B5EF4-FFF2-40B4-BE49-F238E27FC236}">
                <a16:creationId xmlns:a16="http://schemas.microsoft.com/office/drawing/2014/main" id="{79FA3B5B-CF39-8A47-A208-58C53C956587}"/>
              </a:ext>
            </a:extLst>
          </p:cNvPr>
          <p:cNvSpPr txBox="1"/>
          <p:nvPr/>
        </p:nvSpPr>
        <p:spPr>
          <a:xfrm>
            <a:off x="6053887" y="1494759"/>
            <a:ext cx="2114873" cy="830997"/>
          </a:xfrm>
          <a:prstGeom prst="rect">
            <a:avLst/>
          </a:prstGeom>
          <a:noFill/>
        </p:spPr>
        <p:txBody>
          <a:bodyPr wrap="none" rtlCol="0">
            <a:spAutoFit/>
          </a:bodyPr>
          <a:lstStyle/>
          <a:p>
            <a:pPr algn="ctr"/>
            <a:r>
              <a:rPr lang="en-US" sz="1600" dirty="0">
                <a:solidFill>
                  <a:srgbClr val="0070C0"/>
                </a:solidFill>
              </a:rPr>
              <a:t>Database and Software</a:t>
            </a:r>
            <a:br>
              <a:rPr lang="en-US" sz="1600" dirty="0">
                <a:solidFill>
                  <a:srgbClr val="0070C0"/>
                </a:solidFill>
              </a:rPr>
            </a:br>
            <a:r>
              <a:rPr lang="en-US" sz="1600" dirty="0">
                <a:solidFill>
                  <a:srgbClr val="0070C0"/>
                </a:solidFill>
              </a:rPr>
              <a:t>Engineering</a:t>
            </a:r>
            <a:br>
              <a:rPr lang="en-US" sz="1600" dirty="0">
                <a:solidFill>
                  <a:srgbClr val="0070C0"/>
                </a:solidFill>
              </a:rPr>
            </a:br>
            <a:r>
              <a:rPr lang="en-US" sz="1600" dirty="0">
                <a:solidFill>
                  <a:srgbClr val="0070C0"/>
                </a:solidFill>
              </a:rPr>
              <a:t>(This course)</a:t>
            </a:r>
          </a:p>
        </p:txBody>
      </p:sp>
    </p:spTree>
    <p:extLst>
      <p:ext uri="{BB962C8B-B14F-4D97-AF65-F5344CB8AC3E}">
        <p14:creationId xmlns:p14="http://schemas.microsoft.com/office/powerpoint/2010/main" val="3617936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t>These operations seem like operations that are common to many scenarios.</a:t>
            </a:r>
            <a:br>
              <a:rPr lang="en-US" sz="1600" dirty="0"/>
            </a:br>
            <a:r>
              <a:rPr lang="en-US" sz="1600" dirty="0"/>
              <a:t>If we had a thing that solved the problems in a general way, it would be awesome.</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Tree>
    <p:extLst>
      <p:ext uri="{BB962C8B-B14F-4D97-AF65-F5344CB8AC3E}">
        <p14:creationId xmlns:p14="http://schemas.microsoft.com/office/powerpoint/2010/main" val="168713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7D6761-82AA-3043-9579-88F821E658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8D11A3-E627-B347-901E-8EC62DC07DA6}"/>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289530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solidFill>
                  <a:srgbClr val="FF0000"/>
                </a:solidFill>
              </a:rPr>
              <a:t>These operations seem like operations that are common to many scenarios.</a:t>
            </a:r>
            <a:br>
              <a:rPr lang="en-US" sz="1600" dirty="0">
                <a:solidFill>
                  <a:srgbClr val="FF0000"/>
                </a:solidFill>
              </a:rPr>
            </a:br>
            <a:r>
              <a:rPr lang="en-US" sz="1600" dirty="0">
                <a:solidFill>
                  <a:srgbClr val="FF0000"/>
                </a:solidFill>
              </a:rPr>
              <a:t>It would be awesome 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
        <p:nvSpPr>
          <p:cNvPr id="2" name="Rounded Rectangular Callout 1">
            <a:extLst>
              <a:ext uri="{FF2B5EF4-FFF2-40B4-BE49-F238E27FC236}">
                <a16:creationId xmlns:a16="http://schemas.microsoft.com/office/drawing/2014/main" id="{2841A035-CB48-114A-A65D-C2C4D82F38FC}"/>
              </a:ext>
            </a:extLst>
          </p:cNvPr>
          <p:cNvSpPr/>
          <p:nvPr/>
        </p:nvSpPr>
        <p:spPr>
          <a:xfrm>
            <a:off x="3962400" y="2038350"/>
            <a:ext cx="4724400" cy="1219200"/>
          </a:xfrm>
          <a:prstGeom prst="wedgeRoundRectCallout">
            <a:avLst>
              <a:gd name="adj1" fmla="val -40051"/>
              <a:gd name="adj2" fmla="val 12615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Remember this aspiration/question?</a:t>
            </a:r>
          </a:p>
        </p:txBody>
      </p:sp>
    </p:spTree>
    <p:extLst>
      <p:ext uri="{BB962C8B-B14F-4D97-AF65-F5344CB8AC3E}">
        <p14:creationId xmlns:p14="http://schemas.microsoft.com/office/powerpoint/2010/main" val="172772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I observed that I could not due</a:t>
            </a:r>
            <a:br>
              <a:rPr lang="en-US" sz="1600" dirty="0"/>
            </a:br>
            <a:r>
              <a:rPr lang="en-US" sz="1600" dirty="0"/>
              <a:t>the final step because ..., it turns</a:t>
            </a:r>
            <a:br>
              <a:rPr lang="en-US" sz="1600" dirty="0"/>
            </a:br>
            <a:r>
              <a:rPr lang="en-US" sz="1600" dirty="0"/>
              <a:t>out the data is 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417E7-2DDC-2F45-8E3C-23B86C3FACA8}"/>
              </a:ext>
            </a:extLst>
          </p:cNvPr>
          <p:cNvSpPr>
            <a:spLocks noGrp="1"/>
          </p:cNvSpPr>
          <p:nvPr>
            <p:ph idx="1"/>
          </p:nvPr>
        </p:nvSpPr>
        <p:spPr>
          <a:xfrm>
            <a:off x="4495800" y="590550"/>
            <a:ext cx="4495800" cy="1524000"/>
          </a:xfrm>
        </p:spPr>
        <p:txBody>
          <a:bodyPr/>
          <a:lstStyle/>
          <a:p>
            <a:r>
              <a:rPr lang="en-US" sz="1600" dirty="0"/>
              <a:t>I finally got the data in a format that I can analyze and explore.</a:t>
            </a:r>
          </a:p>
          <a:p>
            <a:r>
              <a:rPr lang="en-US" sz="1600" dirty="0"/>
              <a:t>I am not ready to be a “data scientist.”</a:t>
            </a:r>
          </a:p>
        </p:txBody>
      </p:sp>
      <p:sp>
        <p:nvSpPr>
          <p:cNvPr id="3" name="Title 2">
            <a:extLst>
              <a:ext uri="{FF2B5EF4-FFF2-40B4-BE49-F238E27FC236}">
                <a16:creationId xmlns:a16="http://schemas.microsoft.com/office/drawing/2014/main" id="{D7E01D79-0BE5-9547-909E-151873BFCCD1}"/>
              </a:ext>
            </a:extLst>
          </p:cNvPr>
          <p:cNvSpPr>
            <a:spLocks noGrp="1"/>
          </p:cNvSpPr>
          <p:nvPr>
            <p:ph type="title"/>
          </p:nvPr>
        </p:nvSpPr>
        <p:spPr/>
        <p:txBody>
          <a:bodyPr/>
          <a:lstStyle/>
          <a:p>
            <a:r>
              <a:rPr lang="en-US" dirty="0"/>
              <a:t>After a Bunch of Wizard Stuff ...</a:t>
            </a:r>
          </a:p>
        </p:txBody>
      </p:sp>
      <p:pic>
        <p:nvPicPr>
          <p:cNvPr id="4" name="Picture 3">
            <a:extLst>
              <a:ext uri="{FF2B5EF4-FFF2-40B4-BE49-F238E27FC236}">
                <a16:creationId xmlns:a16="http://schemas.microsoft.com/office/drawing/2014/main" id="{EB721769-706C-C24E-A918-C67BA4528D43}"/>
              </a:ext>
            </a:extLst>
          </p:cNvPr>
          <p:cNvPicPr>
            <a:picLocks noChangeAspect="1"/>
          </p:cNvPicPr>
          <p:nvPr/>
        </p:nvPicPr>
        <p:blipFill>
          <a:blip r:embed="rId2"/>
          <a:stretch>
            <a:fillRect/>
          </a:stretch>
        </p:blipFill>
        <p:spPr>
          <a:xfrm>
            <a:off x="4409265" y="2277724"/>
            <a:ext cx="4594507" cy="2199026"/>
          </a:xfrm>
          <a:prstGeom prst="rect">
            <a:avLst/>
          </a:prstGeom>
        </p:spPr>
      </p:pic>
      <p:pic>
        <p:nvPicPr>
          <p:cNvPr id="5" name="Picture 4">
            <a:extLst>
              <a:ext uri="{FF2B5EF4-FFF2-40B4-BE49-F238E27FC236}">
                <a16:creationId xmlns:a16="http://schemas.microsoft.com/office/drawing/2014/main" id="{ED385048-9F10-1540-90EE-29DE361DFAB6}"/>
              </a:ext>
            </a:extLst>
          </p:cNvPr>
          <p:cNvPicPr>
            <a:picLocks noChangeAspect="1"/>
          </p:cNvPicPr>
          <p:nvPr/>
        </p:nvPicPr>
        <p:blipFill>
          <a:blip r:embed="rId3"/>
          <a:stretch>
            <a:fillRect/>
          </a:stretch>
        </p:blipFill>
        <p:spPr>
          <a:xfrm>
            <a:off x="304800" y="559860"/>
            <a:ext cx="3762777" cy="4023779"/>
          </a:xfrm>
          <a:prstGeom prst="rect">
            <a:avLst/>
          </a:prstGeom>
        </p:spPr>
      </p:pic>
    </p:spTree>
    <p:extLst>
      <p:ext uri="{BB962C8B-B14F-4D97-AF65-F5344CB8AC3E}">
        <p14:creationId xmlns:p14="http://schemas.microsoft.com/office/powerpoint/2010/main" val="345405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a:p>
            <a:r>
              <a:rPr lang="en-US" sz="1600" dirty="0"/>
              <a:t>I know you are now afraid to ask,</a:t>
            </a:r>
            <a:br>
              <a:rPr lang="en-US" sz="1600" dirty="0"/>
            </a:br>
            <a:r>
              <a:rPr lang="en-US" sz="1600"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8191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14350"/>
            <a:ext cx="8839200" cy="4114800"/>
          </a:xfrm>
        </p:spPr>
        <p:txBody>
          <a:bodyPr/>
          <a:lstStyle/>
          <a:p>
            <a:pPr>
              <a:spcBef>
                <a:spcPts val="0"/>
              </a:spcBef>
            </a:pPr>
            <a:r>
              <a:rPr lang="en-US" sz="1600" dirty="0"/>
              <a:t>Introduction</a:t>
            </a:r>
          </a:p>
          <a:p>
            <a:pPr lvl="1">
              <a:spcBef>
                <a:spcPts val="0"/>
              </a:spcBef>
            </a:pPr>
            <a:r>
              <a:rPr lang="en-US" sz="1400" dirty="0"/>
              <a:t>Logistics, about your instructor, OHs, </a:t>
            </a:r>
            <a:r>
              <a:rPr lang="en-US" sz="1400" dirty="0" err="1"/>
              <a:t>TAs.</a:t>
            </a:r>
            <a:endParaRPr lang="en-US" sz="1400" dirty="0"/>
          </a:p>
          <a:p>
            <a:pPr lvl="1">
              <a:spcBef>
                <a:spcPts val="0"/>
              </a:spcBef>
            </a:pPr>
            <a:r>
              <a:rPr lang="en-US" sz="1400" dirty="0"/>
              <a:t>Homework, exams.</a:t>
            </a:r>
          </a:p>
          <a:p>
            <a:pPr lvl="1">
              <a:spcBef>
                <a:spcPts val="0"/>
              </a:spcBef>
            </a:pPr>
            <a:r>
              <a:rPr lang="en-US" sz="1400" dirty="0"/>
              <a:t>Target application/solution/project.</a:t>
            </a:r>
          </a:p>
          <a:p>
            <a:pPr>
              <a:spcBef>
                <a:spcPts val="0"/>
              </a:spcBef>
            </a:pPr>
            <a:r>
              <a:rPr lang="en-US" sz="1600" dirty="0"/>
              <a:t>Core concepts</a:t>
            </a:r>
          </a:p>
          <a:p>
            <a:pPr lvl="1">
              <a:spcBef>
                <a:spcPts val="0"/>
              </a:spcBef>
            </a:pPr>
            <a:r>
              <a:rPr lang="en-US" sz="1400" dirty="0"/>
              <a:t>Motivating examples (Gives you a feel for programming and non-programming projects).</a:t>
            </a:r>
          </a:p>
          <a:p>
            <a:pPr lvl="1">
              <a:spcBef>
                <a:spcPts val="0"/>
              </a:spcBef>
            </a:pPr>
            <a:r>
              <a:rPr lang="en-US" sz="1400" strike="sngStrike" dirty="0">
                <a:solidFill>
                  <a:srgbClr val="FF0000"/>
                </a:solidFill>
              </a:rPr>
              <a:t>Introductory concepts: data, databases, database management systems.</a:t>
            </a:r>
          </a:p>
          <a:p>
            <a:pPr lvl="1">
              <a:spcBef>
                <a:spcPts val="0"/>
              </a:spcBef>
            </a:pPr>
            <a:r>
              <a:rPr lang="en-US" sz="1400" strike="sngStrike" dirty="0">
                <a:solidFill>
                  <a:srgbClr val="FF0000"/>
                </a:solidFill>
              </a:rPr>
              <a:t>Application, application architectures, roles.</a:t>
            </a:r>
          </a:p>
          <a:p>
            <a:pPr>
              <a:spcBef>
                <a:spcPts val="0"/>
              </a:spcBef>
            </a:pPr>
            <a:r>
              <a:rPr lang="en-US" sz="1600" dirty="0"/>
              <a:t>Database design, Entity-Relationship Model (Part 1)</a:t>
            </a:r>
          </a:p>
          <a:p>
            <a:pPr lvl="1">
              <a:spcBef>
                <a:spcPts val="0"/>
              </a:spcBef>
            </a:pPr>
            <a:r>
              <a:rPr lang="en-US" sz="1400" dirty="0"/>
              <a:t>Database design process.</a:t>
            </a:r>
          </a:p>
          <a:p>
            <a:pPr lvl="1">
              <a:spcBef>
                <a:spcPts val="0"/>
              </a:spcBef>
            </a:pPr>
            <a:r>
              <a:rPr lang="en-US" sz="1400" dirty="0"/>
              <a:t>ER-Model and diagrams.</a:t>
            </a:r>
          </a:p>
          <a:p>
            <a:pPr>
              <a:spcBef>
                <a:spcPts val="0"/>
              </a:spcBef>
            </a:pPr>
            <a:r>
              <a:rPr lang="en-US" sz="1600" dirty="0"/>
              <a:t>The theory: The </a:t>
            </a:r>
            <a:r>
              <a:rPr lang="en-US" sz="1600" i="1" dirty="0"/>
              <a:t>Relational Model </a:t>
            </a:r>
            <a:r>
              <a:rPr lang="en-US" sz="1600" dirty="0"/>
              <a:t>(Part 1)</a:t>
            </a:r>
          </a:p>
          <a:p>
            <a:pPr lvl="1">
              <a:spcBef>
                <a:spcPts val="0"/>
              </a:spcBef>
            </a:pPr>
            <a:r>
              <a:rPr lang="en-US" sz="1400" dirty="0"/>
              <a:t>Relational model, schema, keys, schema diagrams.</a:t>
            </a:r>
          </a:p>
          <a:p>
            <a:pPr lvl="1">
              <a:spcBef>
                <a:spcPts val="0"/>
              </a:spcBef>
            </a:pPr>
            <a:r>
              <a:rPr lang="en-US" sz="1400" dirty="0"/>
              <a:t>Basics of relational algebra.</a:t>
            </a:r>
          </a:p>
          <a:p>
            <a:pPr>
              <a:spcBef>
                <a:spcPts val="0"/>
              </a:spcBef>
            </a:pPr>
            <a:r>
              <a:rPr lang="en-US" sz="1600" dirty="0"/>
              <a:t>The realization: Structure Query Language (SQL) (Part 1)</a:t>
            </a:r>
          </a:p>
          <a:p>
            <a:pPr lvl="1">
              <a:spcBef>
                <a:spcPts val="0"/>
              </a:spcBef>
            </a:pPr>
            <a:r>
              <a:rPr lang="en-US" sz="1400" dirty="0"/>
              <a:t>Basics of Data Definition Language.</a:t>
            </a:r>
          </a:p>
          <a:p>
            <a:pPr lvl="1">
              <a:spcBef>
                <a:spcPts val="0"/>
              </a:spcBef>
            </a:pPr>
            <a:r>
              <a:rPr lang="en-US" sz="1400" dirty="0"/>
              <a:t>Basics of Data Manipulation Language (Query).</a:t>
            </a:r>
          </a:p>
          <a:p>
            <a:pPr>
              <a:spcBef>
                <a:spcPts val="0"/>
              </a:spcBef>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6248400" y="2114550"/>
            <a:ext cx="2673809"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Read chapter 1 slides.</a:t>
            </a:r>
          </a:p>
          <a:p>
            <a:pPr marL="285750" indent="-285750">
              <a:buFont typeface="Arial" panose="020B0604020202020204" pitchFamily="34" charset="0"/>
              <a:buChar char="•"/>
            </a:pPr>
            <a:r>
              <a:rPr lang="en-US" dirty="0">
                <a:solidFill>
                  <a:srgbClr val="FF0000"/>
                </a:solidFill>
              </a:rPr>
              <a:t>Will cover in recitation.</a:t>
            </a:r>
          </a:p>
        </p:txBody>
      </p:sp>
      <p:sp>
        <p:nvSpPr>
          <p:cNvPr id="5" name="Rounded Rectangle 4">
            <a:extLst>
              <a:ext uri="{FF2B5EF4-FFF2-40B4-BE49-F238E27FC236}">
                <a16:creationId xmlns:a16="http://schemas.microsoft.com/office/drawing/2014/main" id="{26A3BF90-8438-FD43-8C74-7D75AAD4E9C3}"/>
              </a:ext>
            </a:extLst>
          </p:cNvPr>
          <p:cNvSpPr/>
          <p:nvPr/>
        </p:nvSpPr>
        <p:spPr>
          <a:xfrm>
            <a:off x="5638800" y="2952750"/>
            <a:ext cx="3352800" cy="1143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bg1"/>
                </a:solidFill>
              </a:rPr>
              <a:t>Note:</a:t>
            </a:r>
          </a:p>
          <a:p>
            <a:pPr marL="285750" indent="-285750">
              <a:buFont typeface="Arial" panose="020B0604020202020204" pitchFamily="34" charset="0"/>
              <a:buChar char="•"/>
            </a:pPr>
            <a:r>
              <a:rPr lang="en-US" sz="1200" dirty="0">
                <a:solidFill>
                  <a:schemeClr val="bg1"/>
                </a:solidFill>
              </a:rPr>
              <a:t>Make sure I do enough hands-on</a:t>
            </a:r>
            <a:br>
              <a:rPr lang="en-US" sz="1200" dirty="0">
                <a:solidFill>
                  <a:schemeClr val="bg1"/>
                </a:solidFill>
              </a:rPr>
            </a:br>
            <a:r>
              <a:rPr lang="en-US" sz="1200" dirty="0">
                <a:solidFill>
                  <a:schemeClr val="bg1"/>
                </a:solidFill>
              </a:rPr>
              <a:t>examples to support HW 1.</a:t>
            </a:r>
          </a:p>
          <a:p>
            <a:pPr marL="285750" indent="-285750">
              <a:buFont typeface="Arial" panose="020B0604020202020204" pitchFamily="34" charset="0"/>
              <a:buChar char="•"/>
            </a:pPr>
            <a:r>
              <a:rPr lang="en-US" sz="1200" dirty="0">
                <a:solidFill>
                  <a:schemeClr val="bg1"/>
                </a:solidFill>
              </a:rPr>
              <a:t>Will also cover in recitation and lecture 2.</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819150"/>
            <a:ext cx="8839200" cy="3505200"/>
          </a:xfrm>
        </p:spPr>
        <p:txBody>
          <a:bodyPr/>
          <a:lstStyle/>
          <a:p>
            <a:r>
              <a:rPr lang="en-US" dirty="0"/>
              <a:t>Walkthrough, ...</a:t>
            </a:r>
          </a:p>
          <a:p>
            <a:pPr lvl="1"/>
            <a:r>
              <a:rPr lang="en-US" dirty="0"/>
              <a:t>Browser.</a:t>
            </a:r>
          </a:p>
          <a:p>
            <a:pPr lvl="1"/>
            <a:r>
              <a:rPr lang="en-US" dirty="0"/>
              <a:t>Code walkthrough.</a:t>
            </a:r>
          </a:p>
          <a:p>
            <a:pPr lvl="1"/>
            <a:r>
              <a:rPr lang="en-US" dirty="0"/>
              <a:t>Some simple tests.</a:t>
            </a:r>
          </a:p>
          <a:p>
            <a:r>
              <a:rPr lang="en-US" dirty="0"/>
              <a:t>But, ...</a:t>
            </a:r>
          </a:p>
          <a:p>
            <a:pPr lvl="1"/>
            <a:r>
              <a:rPr lang="en-US" dirty="0"/>
              <a:t>I am going to use baseball data.</a:t>
            </a:r>
          </a:p>
          <a:p>
            <a:pPr lvl="1"/>
            <a:r>
              <a:rPr lang="en-US" dirty="0"/>
              <a:t>Because,</a:t>
            </a:r>
          </a:p>
          <a:p>
            <a:pPr lvl="2"/>
            <a:r>
              <a:rPr lang="en-US" dirty="0"/>
              <a:t>Over time we can do interesting numerical analysis and operations.</a:t>
            </a:r>
          </a:p>
          <a:p>
            <a:pPr lvl="2"/>
            <a:r>
              <a:rPr lang="en-US" dirty="0"/>
              <a:t>The database is a lot more complex.</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983FB-8D19-6E4D-AA1B-E6EB75BEC387}"/>
              </a:ext>
            </a:extLst>
          </p:cNvPr>
          <p:cNvPicPr>
            <a:picLocks noChangeAspect="1"/>
          </p:cNvPicPr>
          <p:nvPr/>
        </p:nvPicPr>
        <p:blipFill>
          <a:blip r:embed="rId2"/>
          <a:stretch>
            <a:fillRect/>
          </a:stretch>
        </p:blipFill>
        <p:spPr>
          <a:xfrm>
            <a:off x="0" y="691270"/>
            <a:ext cx="5847492" cy="3760961"/>
          </a:xfrm>
          <a:prstGeom prst="rect">
            <a:avLst/>
          </a:prstGeom>
        </p:spPr>
      </p:pic>
      <p:sp>
        <p:nvSpPr>
          <p:cNvPr id="5" name="Content Placeholder 4">
            <a:extLst>
              <a:ext uri="{FF2B5EF4-FFF2-40B4-BE49-F238E27FC236}">
                <a16:creationId xmlns:a16="http://schemas.microsoft.com/office/drawing/2014/main" id="{7C6B043F-0B8B-144E-BE14-C16E90E4F233}"/>
              </a:ext>
            </a:extLst>
          </p:cNvPr>
          <p:cNvSpPr>
            <a:spLocks noGrp="1"/>
          </p:cNvSpPr>
          <p:nvPr>
            <p:ph idx="1"/>
          </p:nvPr>
        </p:nvSpPr>
        <p:spPr>
          <a:xfrm>
            <a:off x="5715000" y="590550"/>
            <a:ext cx="3429000" cy="3861680"/>
          </a:xfrm>
        </p:spPr>
        <p:txBody>
          <a:bodyPr/>
          <a:lstStyle/>
          <a:p>
            <a:r>
              <a:rPr lang="en-US" sz="1600" dirty="0"/>
              <a:t>This is:</a:t>
            </a:r>
          </a:p>
          <a:p>
            <a:pPr lvl="1"/>
            <a:r>
              <a:rPr lang="en-US" sz="1400" dirty="0"/>
              <a:t>An Entity-Relationship diagram.</a:t>
            </a:r>
          </a:p>
          <a:p>
            <a:pPr lvl="1"/>
            <a:r>
              <a:rPr lang="en-US" sz="1400" dirty="0"/>
              <a:t>In Crow’s Foot Notation.</a:t>
            </a:r>
          </a:p>
          <a:p>
            <a:r>
              <a:rPr lang="en-US" sz="1600" dirty="0"/>
              <a:t>The first few lectures will focus on:</a:t>
            </a:r>
          </a:p>
          <a:p>
            <a:pPr lvl="1"/>
            <a:r>
              <a:rPr lang="en-US" sz="1400" dirty="0"/>
              <a:t>Entity-Relationship Models</a:t>
            </a:r>
          </a:p>
          <a:p>
            <a:pPr lvl="1"/>
            <a:r>
              <a:rPr lang="en-US" sz="1400" dirty="0"/>
              <a:t>Notation and diagrams.</a:t>
            </a:r>
          </a:p>
          <a:p>
            <a:pPr lvl="1"/>
            <a:r>
              <a:rPr lang="en-US" sz="1400" dirty="0"/>
              <a:t>Realizations of the model:</a:t>
            </a:r>
          </a:p>
          <a:p>
            <a:pPr lvl="2"/>
            <a:r>
              <a:rPr lang="en-US" sz="1200" i="1" dirty="0"/>
              <a:t>Relational (Algebra) Model.</a:t>
            </a:r>
          </a:p>
          <a:p>
            <a:pPr lvl="2"/>
            <a:r>
              <a:rPr lang="en-US" sz="1200" i="1" dirty="0"/>
              <a:t>SQL</a:t>
            </a:r>
          </a:p>
          <a:p>
            <a:pPr lvl="1"/>
            <a:r>
              <a:rPr lang="en-US" sz="1400" dirty="0"/>
              <a:t>Understand how to use SQL</a:t>
            </a:r>
            <a:br>
              <a:rPr lang="en-US" sz="1400" dirty="0"/>
            </a:br>
            <a:r>
              <a:rPr lang="en-US" sz="1400" dirty="0"/>
              <a:t>to solve problems.</a:t>
            </a:r>
          </a:p>
          <a:p>
            <a:r>
              <a:rPr lang="en-US" sz="1600" dirty="0"/>
              <a:t>Incrementally make progress</a:t>
            </a:r>
            <a:br>
              <a:rPr lang="en-US" sz="1600" dirty="0"/>
            </a:br>
            <a:r>
              <a:rPr lang="en-US" sz="1600" dirty="0"/>
              <a:t>on a project in the space of</a:t>
            </a:r>
            <a:br>
              <a:rPr lang="en-US" sz="1600" dirty="0"/>
            </a:br>
            <a:r>
              <a:rPr lang="en-US" sz="1600" dirty="0"/>
              <a:t>web applications and/or</a:t>
            </a:r>
            <a:br>
              <a:rPr lang="en-US" sz="1600" dirty="0"/>
            </a:br>
            <a:r>
              <a:rPr lang="en-US" sz="1600" dirty="0"/>
              <a:t>data engineering.</a:t>
            </a:r>
          </a:p>
        </p:txBody>
      </p:sp>
      <p:sp>
        <p:nvSpPr>
          <p:cNvPr id="3" name="Title 2">
            <a:extLst>
              <a:ext uri="{FF2B5EF4-FFF2-40B4-BE49-F238E27FC236}">
                <a16:creationId xmlns:a16="http://schemas.microsoft.com/office/drawing/2014/main" id="{DD9948E0-EA6D-A241-9FE9-EC3A8E701016}"/>
              </a:ext>
            </a:extLst>
          </p:cNvPr>
          <p:cNvSpPr>
            <a:spLocks noGrp="1"/>
          </p:cNvSpPr>
          <p:nvPr>
            <p:ph type="title"/>
          </p:nvPr>
        </p:nvSpPr>
        <p:spPr/>
        <p:txBody>
          <a:bodyPr/>
          <a:lstStyle/>
          <a:p>
            <a:r>
              <a:rPr lang="en-US" dirty="0"/>
              <a:t>The Dreaded </a:t>
            </a:r>
            <a:r>
              <a:rPr lang="en-US" dirty="0" err="1"/>
              <a:t>Lahman</a:t>
            </a:r>
            <a:r>
              <a:rPr lang="en-US" dirty="0"/>
              <a:t> 2019 Baseball DB</a:t>
            </a:r>
          </a:p>
        </p:txBody>
      </p:sp>
    </p:spTree>
    <p:extLst>
      <p:ext uri="{BB962C8B-B14F-4D97-AF65-F5344CB8AC3E}">
        <p14:creationId xmlns:p14="http://schemas.microsoft.com/office/powerpoint/2010/main" val="3468307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p>
          <a:p>
            <a:pPr algn="ctr"/>
            <a:r>
              <a:rPr lang="en-US" altLang="en-US" sz="2800" i="1" dirty="0">
                <a:solidFill>
                  <a:schemeClr val="bg1"/>
                </a:solidFill>
              </a:rPr>
              <a:t>Target Application Scenario</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891294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4099152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p:txBody>
          <a:bodyPr/>
          <a:lstStyle/>
          <a:p>
            <a:r>
              <a:rPr lang="en-US" sz="1600" dirty="0"/>
              <a:t>The administrative staff of the Dept. of Computer Science </a:t>
            </a:r>
            <a:r>
              <a:rPr lang="en-US" sz="1600" b="1" dirty="0"/>
              <a:t>directly</a:t>
            </a:r>
            <a:r>
              <a:rPr lang="en-US" sz="1600" dirty="0"/>
              <a:t> manages enrollment in the W4111 sections and the wait lists. This is true of several courses.</a:t>
            </a:r>
          </a:p>
          <a:p>
            <a:pPr lvl="1"/>
            <a:r>
              <a:rPr lang="en-US" sz="1400" dirty="0"/>
              <a:t>COMS W4111 is </a:t>
            </a:r>
            <a:r>
              <a:rPr lang="en-US" sz="1400" b="1" dirty="0"/>
              <a:t>ALWAYS</a:t>
            </a:r>
            <a:r>
              <a:rPr lang="en-US" sz="1400" dirty="0"/>
              <a:t> oversubscribed and has huge wait lists.</a:t>
            </a:r>
          </a:p>
          <a:p>
            <a:pPr lvl="1"/>
            <a:r>
              <a:rPr lang="en-US" sz="1400" dirty="0"/>
              <a:t>The course is a requirement for several majors and tracks.</a:t>
            </a:r>
          </a:p>
          <a:p>
            <a:pPr lvl="1"/>
            <a:r>
              <a:rPr lang="en-US" sz="1400" dirty="0"/>
              <a:t>There are </a:t>
            </a:r>
            <a:r>
              <a:rPr lang="en-US" sz="1400" b="1" dirty="0"/>
              <a:t>complex rules</a:t>
            </a:r>
            <a:r>
              <a:rPr lang="en-US" sz="1400" dirty="0"/>
              <a:t> about prioritizing students for course enrollment, and also which students can take the hybrid section. </a:t>
            </a:r>
          </a:p>
          <a:p>
            <a:r>
              <a:rPr lang="en-US" sz="1600" dirty="0"/>
              <a:t>Section 002, Spring 2021 is like all sections of W4111, but has some special emphasis on supporting (MS) students in Data Science Institute.</a:t>
            </a:r>
          </a:p>
          <a:p>
            <a:pPr lvl="1"/>
            <a:r>
              <a:rPr lang="en-US" sz="1400" dirty="0"/>
              <a:t>In place of required COMS 4121, which is not taught this year.</a:t>
            </a:r>
          </a:p>
          <a:p>
            <a:pPr lvl="1"/>
            <a:r>
              <a:rPr lang="en-US" sz="1400" dirty="0"/>
              <a:t>DSI students have first enrollment priority, followed by CS Dept. prioritization for enrollment.</a:t>
            </a:r>
          </a:p>
          <a:p>
            <a:r>
              <a:rPr lang="en-US" sz="1600" dirty="0"/>
              <a:t>Faculty follow department policies and do not manage waitlists, despite the list that identifies the waitlist as “Instructor Managed.”</a:t>
            </a:r>
          </a:p>
          <a:p>
            <a:r>
              <a:rPr lang="en-US" sz="1600" dirty="0"/>
              <a:t>Contacts: You must work with administrative leaders on enrollment:</a:t>
            </a:r>
          </a:p>
          <a:p>
            <a:pPr lvl="1"/>
            <a:r>
              <a:rPr lang="en-US" sz="1400" dirty="0"/>
              <a:t>Computer Science: Cynthia Meekins, </a:t>
            </a:r>
            <a:r>
              <a:rPr lang="en-US" sz="1400" u="sng" dirty="0">
                <a:hlinkClick r:id="rId2"/>
              </a:rPr>
              <a:t>cynthia@cs.columbia.edu</a:t>
            </a:r>
            <a:r>
              <a:rPr lang="en-US" sz="1400" dirty="0"/>
              <a:t>)</a:t>
            </a:r>
          </a:p>
          <a:p>
            <a:pPr lvl="1"/>
            <a:r>
              <a:rPr lang="en-US" sz="1400" dirty="0"/>
              <a:t>Data Science Institute: Brianne Cortese (</a:t>
            </a:r>
            <a:r>
              <a:rPr lang="en-US" sz="1400" dirty="0">
                <a:hlinkClick r:id="rId3"/>
              </a:rPr>
              <a:t>bc2640@columbia.edu</a:t>
            </a:r>
            <a:r>
              <a:rPr lang="en-US" sz="1400" dirty="0"/>
              <a:t>) </a:t>
            </a:r>
          </a:p>
          <a:p>
            <a:endParaRPr lang="en-US" sz="16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9C876F-F5B0-3449-B901-EFBC48AC8D1C}"/>
              </a:ext>
            </a:extLst>
          </p:cNvPr>
          <p:cNvSpPr>
            <a:spLocks noGrp="1"/>
          </p:cNvSpPr>
          <p:nvPr>
            <p:ph idx="1"/>
          </p:nvPr>
        </p:nvSpPr>
        <p:spPr>
          <a:xfrm>
            <a:off x="76200" y="590550"/>
            <a:ext cx="3828069" cy="4038600"/>
          </a:xfrm>
        </p:spPr>
        <p:txBody>
          <a:bodyPr/>
          <a:lstStyle/>
          <a:p>
            <a:r>
              <a:rPr lang="en-US" dirty="0"/>
              <a:t>The department has</a:t>
            </a:r>
            <a:br>
              <a:rPr lang="en-US" dirty="0"/>
            </a:br>
            <a:r>
              <a:rPr lang="en-US" dirty="0"/>
              <a:t>trouble offering W4121</a:t>
            </a:r>
          </a:p>
          <a:p>
            <a:r>
              <a:rPr lang="en-US" dirty="0"/>
              <a:t>W4121 is a requirement</a:t>
            </a:r>
            <a:br>
              <a:rPr lang="en-US" dirty="0"/>
            </a:br>
            <a:r>
              <a:rPr lang="en-US" dirty="0"/>
              <a:t>for M.S. in Data Science.</a:t>
            </a:r>
          </a:p>
          <a:p>
            <a:r>
              <a:rPr lang="en-US" dirty="0"/>
              <a:t>The DSI and CS Dept. have been substituting</a:t>
            </a:r>
          </a:p>
          <a:p>
            <a:pPr lvl="1"/>
            <a:r>
              <a:rPr lang="en-US" dirty="0"/>
              <a:t>W4111 for</a:t>
            </a:r>
          </a:p>
          <a:p>
            <a:pPr lvl="1"/>
            <a:r>
              <a:rPr lang="en-US" dirty="0"/>
              <a:t>W4121</a:t>
            </a:r>
          </a:p>
          <a:p>
            <a:r>
              <a:rPr lang="en-US" dirty="0"/>
              <a:t>The CS Dept. asked me to prioritize my section for M.S.</a:t>
            </a:r>
            <a:br>
              <a:rPr lang="en-US" dirty="0"/>
            </a:br>
            <a:r>
              <a:rPr lang="en-US" dirty="0"/>
              <a:t>in Data Science students.</a:t>
            </a:r>
          </a:p>
        </p:txBody>
      </p:sp>
      <p:sp>
        <p:nvSpPr>
          <p:cNvPr id="2" name="Title 1">
            <a:extLst>
              <a:ext uri="{FF2B5EF4-FFF2-40B4-BE49-F238E27FC236}">
                <a16:creationId xmlns:a16="http://schemas.microsoft.com/office/drawing/2014/main" id="{95DB5BE8-B824-8642-83BB-33BBBB3CCC90}"/>
              </a:ext>
            </a:extLst>
          </p:cNvPr>
          <p:cNvSpPr>
            <a:spLocks noGrp="1"/>
          </p:cNvSpPr>
          <p:nvPr>
            <p:ph type="title"/>
          </p:nvPr>
        </p:nvSpPr>
        <p:spPr/>
        <p:txBody>
          <a:bodyPr/>
          <a:lstStyle/>
          <a:p>
            <a:r>
              <a:rPr lang="en-US" dirty="0"/>
              <a:t>A Comment about this Section</a:t>
            </a:r>
          </a:p>
        </p:txBody>
      </p:sp>
      <p:pic>
        <p:nvPicPr>
          <p:cNvPr id="6" name="Picture 5">
            <a:extLst>
              <a:ext uri="{FF2B5EF4-FFF2-40B4-BE49-F238E27FC236}">
                <a16:creationId xmlns:a16="http://schemas.microsoft.com/office/drawing/2014/main" id="{5D2C4D1D-3F57-8347-92F9-FD6509C883D5}"/>
              </a:ext>
            </a:extLst>
          </p:cNvPr>
          <p:cNvPicPr>
            <a:picLocks noChangeAspect="1"/>
          </p:cNvPicPr>
          <p:nvPr/>
        </p:nvPicPr>
        <p:blipFill>
          <a:blip r:embed="rId2"/>
          <a:stretch>
            <a:fillRect/>
          </a:stretch>
        </p:blipFill>
        <p:spPr>
          <a:xfrm>
            <a:off x="3904269" y="444319"/>
            <a:ext cx="5163529" cy="2375788"/>
          </a:xfrm>
          <a:prstGeom prst="rect">
            <a:avLst/>
          </a:prstGeom>
        </p:spPr>
      </p:pic>
      <p:sp>
        <p:nvSpPr>
          <p:cNvPr id="7" name="TextBox 6">
            <a:extLst>
              <a:ext uri="{FF2B5EF4-FFF2-40B4-BE49-F238E27FC236}">
                <a16:creationId xmlns:a16="http://schemas.microsoft.com/office/drawing/2014/main" id="{67284CE5-2C19-3D4F-9010-2E5C816E60C2}"/>
              </a:ext>
            </a:extLst>
          </p:cNvPr>
          <p:cNvSpPr txBox="1"/>
          <p:nvPr/>
        </p:nvSpPr>
        <p:spPr>
          <a:xfrm>
            <a:off x="3904269" y="2658799"/>
            <a:ext cx="493493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t>I will try to adapt the syllabus to support:</a:t>
            </a:r>
          </a:p>
          <a:p>
            <a:pPr marL="742950" lvl="1" indent="-285750">
              <a:buFont typeface="Arial" panose="020B0604020202020204" pitchFamily="34" charset="0"/>
              <a:buChar char="•"/>
            </a:pPr>
            <a:r>
              <a:rPr lang="en-US" sz="1400" dirty="0"/>
              <a:t>CS students.</a:t>
            </a:r>
          </a:p>
          <a:p>
            <a:pPr marL="742950" lvl="1" indent="-285750">
              <a:buFont typeface="Arial" panose="020B0604020202020204" pitchFamily="34" charset="0"/>
              <a:buChar char="•"/>
            </a:pPr>
            <a:r>
              <a:rPr lang="en-US" sz="1400" dirty="0"/>
              <a:t>Non-CS students.</a:t>
            </a:r>
          </a:p>
          <a:p>
            <a:pPr marL="742950" lvl="1" indent="-285750">
              <a:buFont typeface="Arial" panose="020B0604020202020204" pitchFamily="34" charset="0"/>
              <a:buChar char="•"/>
            </a:pPr>
            <a:r>
              <a:rPr lang="en-US" sz="1400" dirty="0"/>
              <a:t>DSI students.</a:t>
            </a:r>
          </a:p>
          <a:p>
            <a:pPr marL="285750" indent="-285750">
              <a:buFont typeface="Arial" panose="020B0604020202020204" pitchFamily="34" charset="0"/>
              <a:buChar char="•"/>
            </a:pPr>
            <a:r>
              <a:rPr lang="en-US" sz="1400" dirty="0"/>
              <a:t>If you are a DSI student, there will be content that I tailor to have W4111 better meet your needs.</a:t>
            </a:r>
          </a:p>
          <a:p>
            <a:pPr marL="285750" indent="-285750">
              <a:buFont typeface="Arial" panose="020B0604020202020204" pitchFamily="34" charset="0"/>
              <a:buChar char="•"/>
            </a:pPr>
            <a:r>
              <a:rPr lang="en-US" sz="1400" dirty="0"/>
              <a:t>If you are not a DSI student, you will get the same benefits from this section as previous versions of W4111 that I taught.</a:t>
            </a:r>
          </a:p>
        </p:txBody>
      </p:sp>
    </p:spTree>
    <p:extLst>
      <p:ext uri="{BB962C8B-B14F-4D97-AF65-F5344CB8AC3E}">
        <p14:creationId xmlns:p14="http://schemas.microsoft.com/office/powerpoint/2010/main" val="1069035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40788</TotalTime>
  <Words>9674</Words>
  <Application>Microsoft Macintosh PowerPoint</Application>
  <PresentationFormat>On-screen Show (16:9)</PresentationFormat>
  <Paragraphs>1053</Paragraphs>
  <Slides>110</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110</vt:i4>
      </vt:variant>
    </vt:vector>
  </HeadingPairs>
  <TitlesOfParts>
    <vt:vector size="124"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A Comment about this Section</vt:lpstr>
      <vt:lpstr>Lecture Format, Recitation, Office Hours</vt:lpstr>
      <vt:lpstr>Additional Basic Course Logistics</vt:lpstr>
      <vt:lpstr>Observations from Last Semester</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Course Resources and Development Environment</vt:lpstr>
      <vt:lpstr>PowerPoint Presentation</vt:lpstr>
      <vt:lpstr>Assignments, Exams, Grading</vt:lpstr>
      <vt:lpstr>To Program or Not To Program, ...</vt:lpstr>
      <vt:lpstr>Homework Assignments</vt:lpstr>
      <vt:lpstr>PowerPoint Presentation</vt:lpstr>
      <vt:lpstr>Target Application/Project(s)</vt:lpstr>
      <vt:lpstr>Target Application/Project</vt:lpstr>
      <vt:lpstr>PowerPoint Presentation</vt:lpstr>
      <vt:lpstr>PowerPoint Presentation</vt:lpstr>
      <vt:lpstr>First Source of Information – NY Times</vt:lpstr>
      <vt:lpstr>Second Source of Information</vt:lpstr>
      <vt:lpstr>Second Source of Information (Sample)</vt:lpstr>
      <vt:lpstr>Preparing the Data for Data Science</vt:lpstr>
      <vt:lpstr>Problem 1 – Join on FIPS Codes</vt:lpstr>
      <vt:lpstr>Data Engineering Problems</vt:lpstr>
      <vt:lpstr>Go to Notebook</vt:lpstr>
      <vt:lpstr>Data Engineering Problems</vt:lpstr>
      <vt:lpstr>Query Engines</vt:lpstr>
      <vt:lpstr>Hmm. That was some dark magic, but ... ...</vt:lpstr>
      <vt:lpstr>Data Cleansing</vt:lpstr>
      <vt:lpstr>Data Cleansing</vt:lpstr>
      <vt:lpstr>After a Bunch of Wizard Stuff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The Dreaded Lahman 2019 Baseball DB</vt:lpstr>
      <vt:lpstr>PowerPoint Presentation</vt:lpstr>
      <vt:lpstr>PowerPoint Presentation</vt:lpstr>
      <vt:lpstr>Lectures and Topics</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523</cp:revision>
  <cp:lastPrinted>2018-11-15T21:01:50Z</cp:lastPrinted>
  <dcterms:created xsi:type="dcterms:W3CDTF">2010-04-12T23:12:02Z</dcterms:created>
  <dcterms:modified xsi:type="dcterms:W3CDTF">2021-01-16T16:50:59Z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